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2" r:id="rId2"/>
    <p:sldId id="258" r:id="rId3"/>
    <p:sldId id="264" r:id="rId4"/>
    <p:sldId id="301" r:id="rId5"/>
    <p:sldId id="300" r:id="rId6"/>
    <p:sldId id="310" r:id="rId7"/>
    <p:sldId id="304" r:id="rId8"/>
    <p:sldId id="302" r:id="rId9"/>
    <p:sldId id="312" r:id="rId10"/>
    <p:sldId id="311" r:id="rId11"/>
    <p:sldId id="283" r:id="rId12"/>
    <p:sldId id="284" r:id="rId13"/>
    <p:sldId id="281" r:id="rId14"/>
    <p:sldId id="313" r:id="rId15"/>
    <p:sldId id="273" r:id="rId16"/>
    <p:sldId id="307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  <p:embeddedFont>
      <p:font typeface="배달의민족 한나체 Pro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웅(2015180007)" initials="김" lastIdx="1" clrIdx="0">
    <p:extLst>
      <p:ext uri="{19B8F6BF-5375-455C-9EA6-DF929625EA0E}">
        <p15:presenceInfo xmlns:p15="http://schemas.microsoft.com/office/powerpoint/2012/main" userId="김지웅(2015180007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3D91E4"/>
    <a:srgbClr val="CBCBCB"/>
    <a:srgbClr val="3DC147"/>
    <a:srgbClr val="D50100"/>
    <a:srgbClr val="F4F4F4"/>
    <a:srgbClr val="FDD910"/>
    <a:srgbClr val="CC9900"/>
    <a:srgbClr val="F24444"/>
    <a:srgbClr val="706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E03E4-5282-47CF-86BB-BC31C0505733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0C30-5FD4-491B-A2EC-B1D6754DE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714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70B7-A475-42A6-934A-FA820E6A45B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FA9E5-14C9-4415-9C2A-C84066565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4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DCD1-A38F-41E6-9DEF-15AEB84BAEE1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3991-CEF9-45AB-B254-6E8C8FE42E5C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2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72B4-65AE-422E-8DDB-B473A8A88607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55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FBB2-F85E-4AC6-816E-11AD5A29D214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61851" y="2481943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ㅁㄴㅇㅁ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50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9BEB-9D30-469A-BDD1-4C19410B479C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7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D7A2-1291-418A-8581-F3F7E6E1B44A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9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20AC5-BA30-4C5B-AA60-408DA8BD6931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8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943-F24D-41A1-882A-116A754638B9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9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059-DF1D-4000-9255-FECF6B2E1DC2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6042-19B8-4142-8044-3BDD18F09CBE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4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A3BA-2E5F-4EB0-AFCA-1AB5671C7749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8F2E-DE68-49BC-93F4-62B326017E29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D6677-67C9-4E56-A21F-00D80C07DE05}" type="datetime1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svg"/><Relationship Id="rId7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1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1C0080-EB5C-4088-B29B-B9EC3D2DEA29}"/>
              </a:ext>
            </a:extLst>
          </p:cNvPr>
          <p:cNvGrpSpPr/>
          <p:nvPr/>
        </p:nvGrpSpPr>
        <p:grpSpPr>
          <a:xfrm>
            <a:off x="4319587" y="1674673"/>
            <a:ext cx="5443249" cy="1785104"/>
            <a:chOff x="1214437" y="1674673"/>
            <a:chExt cx="5443249" cy="1785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C03C0-D883-46E4-85B4-A6F94BFE582E}"/>
                </a:ext>
              </a:extLst>
            </p:cNvPr>
            <p:cNvSpPr txBox="1"/>
            <p:nvPr/>
          </p:nvSpPr>
          <p:spPr>
            <a:xfrm>
              <a:off x="1214437" y="2690336"/>
              <a:ext cx="54432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중세 전투 시뮬레이터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4F2436-857B-423E-812A-9CC00C207AA4}"/>
                </a:ext>
              </a:extLst>
            </p:cNvPr>
            <p:cNvSpPr txBox="1"/>
            <p:nvPr/>
          </p:nvSpPr>
          <p:spPr>
            <a:xfrm>
              <a:off x="1214437" y="1674673"/>
              <a:ext cx="50149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카툰</a:t>
              </a:r>
              <a:r>
                <a:rPr lang="ko-KR" altLang="en-US" sz="5400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ㅝ</a:t>
              </a:r>
              <a:endParaRPr lang="ko-KR" altLang="en-US" sz="54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35B292-C548-4548-8BA4-BB92E2BEBB99}"/>
              </a:ext>
            </a:extLst>
          </p:cNvPr>
          <p:cNvGrpSpPr/>
          <p:nvPr/>
        </p:nvGrpSpPr>
        <p:grpSpPr>
          <a:xfrm>
            <a:off x="7810497" y="4639612"/>
            <a:ext cx="3543301" cy="1172528"/>
            <a:chOff x="8229599" y="3907393"/>
            <a:chExt cx="3543301" cy="1172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6B031-A81E-4156-8D0F-E9CB4D2A55BE}"/>
                </a:ext>
              </a:extLst>
            </p:cNvPr>
            <p:cNvSpPr txBox="1"/>
            <p:nvPr/>
          </p:nvSpPr>
          <p:spPr>
            <a:xfrm>
              <a:off x="8229600" y="3907393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2015180003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C79C1-69E1-4B9F-9C88-9A0314DD4F0D}"/>
                </a:ext>
              </a:extLst>
            </p:cNvPr>
            <p:cNvSpPr txBox="1"/>
            <p:nvPr/>
          </p:nvSpPr>
          <p:spPr>
            <a:xfrm>
              <a:off x="8229599" y="4710589"/>
              <a:ext cx="354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2015182025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42CCD8-65E4-4B4F-9A5D-01EBFA6B0E73}"/>
                </a:ext>
              </a:extLst>
            </p:cNvPr>
            <p:cNvSpPr txBox="1"/>
            <p:nvPr/>
          </p:nvSpPr>
          <p:spPr>
            <a:xfrm>
              <a:off x="8229600" y="4308991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2015180007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3408FB-06FE-400A-B58D-3248D2E80258}"/>
              </a:ext>
            </a:extLst>
          </p:cNvPr>
          <p:cNvSpPr txBox="1"/>
          <p:nvPr/>
        </p:nvSpPr>
        <p:spPr>
          <a:xfrm>
            <a:off x="9672631" y="5859693"/>
            <a:ext cx="162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지도교수 </a:t>
            </a:r>
            <a:r>
              <a:rPr lang="ko-KR" altLang="en-US" sz="16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장지웅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0FD4F0EA-7864-42ED-9A3B-9300B6BA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8FC64A3C-1A29-4B68-A338-C7929DC58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362" y="1361938"/>
            <a:ext cx="2071687" cy="207168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6F07CF-B86A-4F82-B8C9-165015539177}"/>
              </a:ext>
            </a:extLst>
          </p:cNvPr>
          <p:cNvCxnSpPr>
            <a:cxnSpLocks/>
          </p:cNvCxnSpPr>
          <p:nvPr/>
        </p:nvCxnSpPr>
        <p:spPr>
          <a:xfrm>
            <a:off x="3777673" y="3418973"/>
            <a:ext cx="7028872" cy="10027"/>
          </a:xfrm>
          <a:prstGeom prst="line">
            <a:avLst/>
          </a:prstGeom>
          <a:ln w="31750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593EE83-8A6E-4C4B-ADDB-15CE4D4C3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0228" y="164488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962401" cy="1228387"/>
            <a:chOff x="-1" y="89416"/>
            <a:chExt cx="3962401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881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중점 연구 분야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916504-C7CC-49A9-A7DE-5F34C4F92415}"/>
              </a:ext>
            </a:extLst>
          </p:cNvPr>
          <p:cNvGrpSpPr/>
          <p:nvPr/>
        </p:nvGrpSpPr>
        <p:grpSpPr>
          <a:xfrm>
            <a:off x="7721238" y="1437986"/>
            <a:ext cx="2912960" cy="2495148"/>
            <a:chOff x="7915200" y="1192937"/>
            <a:chExt cx="2912960" cy="24951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E6EEA7-FD48-4B9B-8C22-4B2327E2CF32}"/>
                </a:ext>
              </a:extLst>
            </p:cNvPr>
            <p:cNvSpPr txBox="1"/>
            <p:nvPr/>
          </p:nvSpPr>
          <p:spPr>
            <a:xfrm>
              <a:off x="8330933" y="3349531"/>
              <a:ext cx="2081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단순화된 음영 표현</a:t>
              </a:r>
              <a:endPara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20692E-5CB1-4F72-8504-FC9DA0B4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5200" y="1192937"/>
              <a:ext cx="2912960" cy="208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7C4544-AB3A-4F4C-B768-275D24FC4C5F}"/>
              </a:ext>
            </a:extLst>
          </p:cNvPr>
          <p:cNvSpPr txBox="1"/>
          <p:nvPr/>
        </p:nvSpPr>
        <p:spPr>
          <a:xfrm>
            <a:off x="7806118" y="5958434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역광 표현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(Rim Lighting)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E661A1-B145-4217-BB09-BF624F2E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718" y="4086684"/>
            <a:ext cx="3204000" cy="1800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BD94E-814A-479A-BA58-3A0E709A87F5}"/>
              </a:ext>
            </a:extLst>
          </p:cNvPr>
          <p:cNvGrpSpPr/>
          <p:nvPr/>
        </p:nvGrpSpPr>
        <p:grpSpPr>
          <a:xfrm>
            <a:off x="1642682" y="1437986"/>
            <a:ext cx="5853801" cy="1962166"/>
            <a:chOff x="1313616" y="1323559"/>
            <a:chExt cx="5853801" cy="19621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9614B2-2757-4FE7-8ACD-CBD75690C792}"/>
                </a:ext>
              </a:extLst>
            </p:cNvPr>
            <p:cNvSpPr txBox="1"/>
            <p:nvPr/>
          </p:nvSpPr>
          <p:spPr>
            <a:xfrm>
              <a:off x="1644616" y="1808397"/>
              <a:ext cx="55228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셰이딩의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가장 중요한 요소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경사면의 단조로운 점진적 음영 표현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음영을 단계별로 제한하여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만화 같은 표현 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FC9842-18C9-4427-916B-C7FFAAD74602}"/>
                </a:ext>
              </a:extLst>
            </p:cNvPr>
            <p:cNvSpPr txBox="1"/>
            <p:nvPr/>
          </p:nvSpPr>
          <p:spPr>
            <a:xfrm>
              <a:off x="1313616" y="1323559"/>
              <a:ext cx="2648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단순화된 음영 표현</a:t>
              </a:r>
              <a:endParaRPr lang="ko-KR" altLang="en-US" sz="12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D61CB4-3A08-46FF-A6F2-CDBCA7993E81}"/>
              </a:ext>
            </a:extLst>
          </p:cNvPr>
          <p:cNvGrpSpPr/>
          <p:nvPr/>
        </p:nvGrpSpPr>
        <p:grpSpPr>
          <a:xfrm>
            <a:off x="1642683" y="3938998"/>
            <a:ext cx="5287152" cy="2244428"/>
            <a:chOff x="1313617" y="3824571"/>
            <a:chExt cx="5287152" cy="224442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B93F56-286B-463E-B0A9-541AE16DEF94}"/>
                </a:ext>
              </a:extLst>
            </p:cNvPr>
            <p:cNvSpPr txBox="1"/>
            <p:nvPr/>
          </p:nvSpPr>
          <p:spPr>
            <a:xfrm>
              <a:off x="1644616" y="4314673"/>
              <a:ext cx="495615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프레넬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공식을 이용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카메라를 조명인 것처럼 연산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연산 결과를 뒤집으며 외곽선이 밝아지며 </a:t>
              </a:r>
              <a:b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</a:b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캐릭터의 테두리를 살려주는 효과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70CF8F-C678-455C-9775-2DA0ACEFE060}"/>
                </a:ext>
              </a:extLst>
            </p:cNvPr>
            <p:cNvSpPr txBox="1"/>
            <p:nvPr/>
          </p:nvSpPr>
          <p:spPr>
            <a:xfrm>
              <a:off x="1313617" y="3824571"/>
              <a:ext cx="348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역광 표현 </a:t>
              </a:r>
              <a:r>
                <a:rPr lang="en-US" altLang="ko-KR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(Rim Lighting)</a:t>
              </a:r>
              <a:endParaRPr lang="ko-KR" altLang="en-US" sz="12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95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 분담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E9E682-EE6B-49DA-AF3B-7D2744E25156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8FFC7C-CD71-49AA-B025-57BE366A504C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D81B4-B5DC-4C74-8556-3C90C984F1BC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4EAE16-EED0-4E12-8BAB-F3D55D0DCA6B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E9142-E39B-4851-A9B1-6F16E3A2CD85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3CD70F-BFF6-4F73-8626-144A1445C306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F27EFA-1EEF-42B1-8466-9A765E6FD5BA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76557D26-1DBA-4C05-9AF5-4C9658C4B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7FB2FBF9-929D-4D60-83A3-28C4FDA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7DC3DD8B-B505-4FD0-A733-52E1879B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011145-FEEF-4F9C-A463-5FA7F31A701F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346CD9-8BF8-431F-B811-5AAF44098D9D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7D9BE2-B6DD-48FC-A97D-589F5EF180DC}"/>
                </a:ext>
              </a:extLst>
            </p:cNvPr>
            <p:cNvSpPr txBox="1"/>
            <p:nvPr/>
          </p:nvSpPr>
          <p:spPr>
            <a:xfrm>
              <a:off x="1597414" y="3969131"/>
              <a:ext cx="216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프레임워크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6E5F6-4DEB-451B-8C1A-AAE429DB8180}"/>
                </a:ext>
              </a:extLst>
            </p:cNvPr>
            <p:cNvSpPr txBox="1"/>
            <p:nvPr/>
          </p:nvSpPr>
          <p:spPr>
            <a:xfrm>
              <a:off x="8246583" y="3969131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서버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0B2931-1657-45E7-BDE1-89C69FB52D35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679BC75-5D7D-417A-9308-D21CF70A2344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05F5531-0163-4FA3-A0CE-59EEC2312065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DB9511-2845-4AD4-BFEB-5C4D83D3269E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17979-F00D-4ED9-9A77-8DD70F90F6DF}"/>
                </a:ext>
              </a:extLst>
            </p:cNvPr>
            <p:cNvSpPr txBox="1"/>
            <p:nvPr/>
          </p:nvSpPr>
          <p:spPr>
            <a:xfrm>
              <a:off x="1597414" y="4432503"/>
              <a:ext cx="2429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셰이더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BC175D-B5C6-4428-9B28-FCD083AAA1A6}"/>
                </a:ext>
              </a:extLst>
            </p:cNvPr>
            <p:cNvSpPr txBox="1"/>
            <p:nvPr/>
          </p:nvSpPr>
          <p:spPr>
            <a:xfrm>
              <a:off x="4899086" y="4435116"/>
              <a:ext cx="225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셰이더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EA0BA-1E80-475F-88AA-5A23D56FEA85}"/>
                </a:ext>
              </a:extLst>
            </p:cNvPr>
            <p:cNvSpPr txBox="1"/>
            <p:nvPr/>
          </p:nvSpPr>
          <p:spPr>
            <a:xfrm>
              <a:off x="8246583" y="4432503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DB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구현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BA110-890B-4F2D-90F7-883BD09B3133}"/>
                </a:ext>
              </a:extLst>
            </p:cNvPr>
            <p:cNvSpPr txBox="1"/>
            <p:nvPr/>
          </p:nvSpPr>
          <p:spPr>
            <a:xfrm>
              <a:off x="4899086" y="3969131"/>
              <a:ext cx="225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77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20E391F-89E6-4E65-9FD4-194578547F28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52C7CBA-C885-4FEC-8660-CF294C6EB181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1B6797E-9FC6-4630-8461-34B0061792EF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837355B-794B-4295-AC36-9700993661A0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F388743-6EE5-40B2-849E-F7941EB6ED08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DCFA80F-D138-4A15-A31C-A1929359DE6E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1B81BB5-3819-4733-909B-15DD2A1DE121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33" name="그래픽 132">
              <a:extLst>
                <a:ext uri="{FF2B5EF4-FFF2-40B4-BE49-F238E27FC236}">
                  <a16:creationId xmlns:a16="http://schemas.microsoft.com/office/drawing/2014/main" id="{95ED3C14-38B5-4EC3-9ED6-73C41732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134" name="그래픽 133">
              <a:extLst>
                <a:ext uri="{FF2B5EF4-FFF2-40B4-BE49-F238E27FC236}">
                  <a16:creationId xmlns:a16="http://schemas.microsoft.com/office/drawing/2014/main" id="{2C1F32CA-3209-4600-86F4-8B686E5B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135" name="그래픽 134">
              <a:extLst>
                <a:ext uri="{FF2B5EF4-FFF2-40B4-BE49-F238E27FC236}">
                  <a16:creationId xmlns:a16="http://schemas.microsoft.com/office/drawing/2014/main" id="{38641858-6392-4BEA-97F2-4167B316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85ADDE8-8C6D-4193-B576-3927CDEB29C6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98265A9-B197-4341-A0E0-72B792DCEBA6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F50534B-C489-4AD6-946B-F07EAD8B920F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B6184D5-391D-41AD-A1C6-F7B2F84DE0AD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C89EAF5C-B3D7-40B9-929A-806070DF75CD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6AB4C94-A14A-4A49-A1F0-0BD4AA5ABE12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A8AE6-C3FD-4F88-B708-D4FEB915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현황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0DA9AFAC-1993-4C10-B282-01FA1EEC26AB}"/>
              </a:ext>
            </a:extLst>
          </p:cNvPr>
          <p:cNvSpPr txBox="1"/>
          <p:nvPr/>
        </p:nvSpPr>
        <p:spPr>
          <a:xfrm>
            <a:off x="1579393" y="4176000"/>
            <a:ext cx="2161029" cy="37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C++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83C5095-6E6C-4611-9544-AE077ABAD75B}"/>
              </a:ext>
            </a:extLst>
          </p:cNvPr>
          <p:cNvSpPr txBox="1"/>
          <p:nvPr/>
        </p:nvSpPr>
        <p:spPr>
          <a:xfrm>
            <a:off x="8231434" y="4176000"/>
            <a:ext cx="151839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638785F-F579-49DF-BB73-DD0C09DD00AA}"/>
              </a:ext>
            </a:extLst>
          </p:cNvPr>
          <p:cNvSpPr txBox="1"/>
          <p:nvPr/>
        </p:nvSpPr>
        <p:spPr>
          <a:xfrm>
            <a:off x="1579393" y="4536000"/>
            <a:ext cx="242943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DE7E010-2517-45C0-8031-D480BE1D8514}"/>
              </a:ext>
            </a:extLst>
          </p:cNvPr>
          <p:cNvSpPr txBox="1"/>
          <p:nvPr/>
        </p:nvSpPr>
        <p:spPr>
          <a:xfrm>
            <a:off x="4883937" y="4536000"/>
            <a:ext cx="2006914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윈도우 프로그래밍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302ACA-EA4C-4322-9EF5-BB1DE2000A9D}"/>
              </a:ext>
            </a:extLst>
          </p:cNvPr>
          <p:cNvSpPr txBox="1"/>
          <p:nvPr/>
        </p:nvSpPr>
        <p:spPr>
          <a:xfrm>
            <a:off x="8231433" y="4536000"/>
            <a:ext cx="2522292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네트워크 게임 프로그래밍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B1357F4-F5C8-4A8A-B1A9-B9CDAF7552CF}"/>
              </a:ext>
            </a:extLst>
          </p:cNvPr>
          <p:cNvSpPr txBox="1"/>
          <p:nvPr/>
        </p:nvSpPr>
        <p:spPr>
          <a:xfrm>
            <a:off x="4883937" y="489600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B48AD0-4830-4956-BC26-49E406F7FD30}"/>
              </a:ext>
            </a:extLst>
          </p:cNvPr>
          <p:cNvSpPr txBox="1"/>
          <p:nvPr/>
        </p:nvSpPr>
        <p:spPr>
          <a:xfrm>
            <a:off x="4883937" y="417632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E29E6AE-DD6E-4BD9-84F8-7A734459C36C}"/>
              </a:ext>
            </a:extLst>
          </p:cNvPr>
          <p:cNvSpPr txBox="1"/>
          <p:nvPr/>
        </p:nvSpPr>
        <p:spPr>
          <a:xfrm>
            <a:off x="1579393" y="489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3D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프로그래밍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89113B-D46C-4CC3-8D09-58AC9DDB289F}"/>
              </a:ext>
            </a:extLst>
          </p:cNvPr>
          <p:cNvSpPr txBox="1"/>
          <p:nvPr/>
        </p:nvSpPr>
        <p:spPr>
          <a:xfrm>
            <a:off x="1579393" y="525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EB74017-0435-40EA-A1E4-0550639FE637}"/>
              </a:ext>
            </a:extLst>
          </p:cNvPr>
          <p:cNvSpPr txBox="1"/>
          <p:nvPr/>
        </p:nvSpPr>
        <p:spPr>
          <a:xfrm>
            <a:off x="1579393" y="561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9B41E3C-45C5-401D-A655-D3324EA7AF5D}"/>
              </a:ext>
            </a:extLst>
          </p:cNvPr>
          <p:cNvSpPr txBox="1"/>
          <p:nvPr/>
        </p:nvSpPr>
        <p:spPr>
          <a:xfrm>
            <a:off x="4883937" y="5256000"/>
            <a:ext cx="183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8F03EA-B317-4F50-A1FB-8AD3EA1D9C3D}"/>
              </a:ext>
            </a:extLst>
          </p:cNvPr>
          <p:cNvSpPr txBox="1"/>
          <p:nvPr/>
        </p:nvSpPr>
        <p:spPr>
          <a:xfrm>
            <a:off x="8231433" y="4896000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서버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8474913-25B7-4F90-A233-84EEF9A043C0}"/>
              </a:ext>
            </a:extLst>
          </p:cNvPr>
          <p:cNvSpPr txBox="1"/>
          <p:nvPr/>
        </p:nvSpPr>
        <p:spPr>
          <a:xfrm>
            <a:off x="8231432" y="5254812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4870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D8F924-FC4E-4301-A074-F8D516300452}"/>
              </a:ext>
            </a:extLst>
          </p:cNvPr>
          <p:cNvGrpSpPr/>
          <p:nvPr/>
        </p:nvGrpSpPr>
        <p:grpSpPr>
          <a:xfrm>
            <a:off x="3109425" y="1676213"/>
            <a:ext cx="3452390" cy="1963735"/>
            <a:chOff x="2394602" y="1571710"/>
            <a:chExt cx="3452390" cy="19637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443877C-5CA5-4B68-AD57-5FA22A8F2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602" y="1571710"/>
              <a:ext cx="3452390" cy="1419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D31B9C-D437-4A53-8035-809B23CBEB02}"/>
                </a:ext>
              </a:extLst>
            </p:cNvPr>
            <p:cNvSpPr txBox="1"/>
            <p:nvPr/>
          </p:nvSpPr>
          <p:spPr>
            <a:xfrm>
              <a:off x="3194112" y="3073780"/>
              <a:ext cx="1853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CD9121-EEEC-410F-B2A2-DC16EB1C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665" y="3910394"/>
            <a:ext cx="2169231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C437A2-4744-4C66-BBA6-7C7828FC5610}"/>
              </a:ext>
            </a:extLst>
          </p:cNvPr>
          <p:cNvSpPr txBox="1"/>
          <p:nvPr/>
        </p:nvSpPr>
        <p:spPr>
          <a:xfrm>
            <a:off x="5039665" y="5454412"/>
            <a:ext cx="216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 studio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0E2B26-0E28-4113-9CE3-D3EA4EB6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11" y="4019079"/>
            <a:ext cx="1620000" cy="16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F9B19B-0A15-48DA-AB41-E8A0BE83EC1D}"/>
              </a:ext>
            </a:extLst>
          </p:cNvPr>
          <p:cNvSpPr txBox="1"/>
          <p:nvPr/>
        </p:nvSpPr>
        <p:spPr>
          <a:xfrm>
            <a:off x="3196823" y="5639079"/>
            <a:ext cx="1317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00CFFA-69B4-4E9F-9079-4419527C017D}"/>
              </a:ext>
            </a:extLst>
          </p:cNvPr>
          <p:cNvGrpSpPr/>
          <p:nvPr/>
        </p:nvGrpSpPr>
        <p:grpSpPr>
          <a:xfrm>
            <a:off x="7415978" y="1720283"/>
            <a:ext cx="1152900" cy="1919665"/>
            <a:chOff x="6783015" y="2105347"/>
            <a:chExt cx="1152900" cy="191966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C85539E-68CC-4265-ADCE-7B2F4F729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015" y="2105347"/>
              <a:ext cx="11529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5FA83A-CC21-4E5F-AF32-FDE10B66C5EF}"/>
                </a:ext>
              </a:extLst>
            </p:cNvPr>
            <p:cNvSpPr txBox="1"/>
            <p:nvPr/>
          </p:nvSpPr>
          <p:spPr>
            <a:xfrm>
              <a:off x="6947326" y="3563347"/>
              <a:ext cx="824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C++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8E522A9-1B77-401F-8168-AC63FEBBBCF7}"/>
              </a:ext>
            </a:extLst>
          </p:cNvPr>
          <p:cNvCxnSpPr>
            <a:cxnSpLocks/>
          </p:cNvCxnSpPr>
          <p:nvPr/>
        </p:nvCxnSpPr>
        <p:spPr>
          <a:xfrm>
            <a:off x="2524281" y="3830669"/>
            <a:ext cx="7200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C5F7A9-C165-4A3B-84E0-351C8EB797F1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75A0E2-A9A9-4E62-A44C-01C0297DCFAF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377981-E9F0-4AC1-9B20-0A5045B47284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DF6D38-48A2-4E0C-926D-3542AFA47488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F0B6270-26A2-478D-B77F-E81846C9260D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969BF6EC-2405-4154-B146-D5A09BC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6E40656-5DC8-4D4F-8522-81D77130DB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739"/>
          <a:stretch/>
        </p:blipFill>
        <p:spPr>
          <a:xfrm>
            <a:off x="7547593" y="4021391"/>
            <a:ext cx="1690311" cy="16112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55D925-77DF-4617-B309-8E32EA32C75F}"/>
              </a:ext>
            </a:extLst>
          </p:cNvPr>
          <p:cNvSpPr txBox="1"/>
          <p:nvPr/>
        </p:nvSpPr>
        <p:spPr>
          <a:xfrm>
            <a:off x="7992428" y="5639079"/>
            <a:ext cx="800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FBX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08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BBF9A19F-F008-4C17-8B1A-19B0698AF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853059"/>
              </p:ext>
            </p:extLst>
          </p:nvPr>
        </p:nvGraphicFramePr>
        <p:xfrm>
          <a:off x="180682" y="1361875"/>
          <a:ext cx="11848303" cy="479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0935">
                  <a:extLst>
                    <a:ext uri="{9D8B030D-6E8A-4147-A177-3AD203B41FA5}">
                      <a16:colId xmlns:a16="http://schemas.microsoft.com/office/drawing/2014/main" val="2300579905"/>
                    </a:ext>
                  </a:extLst>
                </a:gridCol>
                <a:gridCol w="1458728">
                  <a:extLst>
                    <a:ext uri="{9D8B030D-6E8A-4147-A177-3AD203B41FA5}">
                      <a16:colId xmlns:a16="http://schemas.microsoft.com/office/drawing/2014/main" val="70490184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41874649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251271270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034478902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69457332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1169714735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740561732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174022844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4020625435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3433715634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855761076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298142469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94788168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163978887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1078674376"/>
                    </a:ext>
                  </a:extLst>
                </a:gridCol>
                <a:gridCol w="1184830">
                  <a:extLst>
                    <a:ext uri="{9D8B030D-6E8A-4147-A177-3AD203B41FA5}">
                      <a16:colId xmlns:a16="http://schemas.microsoft.com/office/drawing/2014/main" val="7334450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69828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US" altLang="ko-KR" sz="1400" dirty="0"/>
                    </a:p>
                    <a:p>
                      <a:endParaRPr lang="en-US" altLang="ko-KR" sz="1400" dirty="0"/>
                    </a:p>
                    <a:p>
                      <a:r>
                        <a:rPr lang="ko-KR" altLang="en-US" sz="1400" dirty="0"/>
                        <a:t>김병석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맵 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 gridSpan="2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sz="1600" dirty="0"/>
                        <a:t>디버깅 및 테스트</a:t>
                      </a:r>
                    </a:p>
                  </a:txBody>
                  <a:tcPr/>
                </a:tc>
                <a:tc rowSpan="1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511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카메라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399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94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셰이더</a:t>
                      </a:r>
                      <a:r>
                        <a:rPr lang="ko-KR" altLang="en-US" sz="1100" dirty="0"/>
                        <a:t>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8104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김지웅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레벨 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23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4221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게임 컨텐츠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428"/>
                  </a:ext>
                </a:extLst>
              </a:tr>
              <a:tr h="3039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셰이더</a:t>
                      </a:r>
                      <a:r>
                        <a:rPr lang="ko-KR" altLang="en-US" sz="1100" dirty="0"/>
                        <a:t>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719981"/>
                  </a:ext>
                </a:extLst>
              </a:tr>
              <a:tr h="242147"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오현호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서버 프레임 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254579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048729"/>
                  </a:ext>
                </a:extLst>
              </a:tr>
              <a:tr h="1185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 행동 패턴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917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서버 동기화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5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315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 문헌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C025C8-41FF-459C-95BF-3F68B6EA6534}"/>
              </a:ext>
            </a:extLst>
          </p:cNvPr>
          <p:cNvGrpSpPr/>
          <p:nvPr/>
        </p:nvGrpSpPr>
        <p:grpSpPr>
          <a:xfrm>
            <a:off x="1224790" y="1317803"/>
            <a:ext cx="9742420" cy="4646858"/>
            <a:chOff x="1611380" y="1536520"/>
            <a:chExt cx="9742420" cy="4646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C10F83-C322-4E49-81C6-AD91F36424EB}"/>
                </a:ext>
              </a:extLst>
            </p:cNvPr>
            <p:cNvSpPr txBox="1"/>
            <p:nvPr/>
          </p:nvSpPr>
          <p:spPr>
            <a:xfrm>
              <a:off x="1611380" y="2629679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683F2-7CE4-4C5E-9BC3-319FB9783615}"/>
                </a:ext>
              </a:extLst>
            </p:cNvPr>
            <p:cNvSpPr txBox="1"/>
            <p:nvPr/>
          </p:nvSpPr>
          <p:spPr>
            <a:xfrm>
              <a:off x="1611380" y="1536520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199C0E-199D-4BDC-93E9-BA63B90DD142}"/>
                </a:ext>
              </a:extLst>
            </p:cNvPr>
            <p:cNvSpPr txBox="1"/>
            <p:nvPr/>
          </p:nvSpPr>
          <p:spPr>
            <a:xfrm>
              <a:off x="1611380" y="3553642"/>
              <a:ext cx="151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스크린샷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E513CC-5226-4709-A347-C349D5849C86}"/>
                </a:ext>
              </a:extLst>
            </p:cNvPr>
            <p:cNvSpPr txBox="1"/>
            <p:nvPr/>
          </p:nvSpPr>
          <p:spPr>
            <a:xfrm>
              <a:off x="1837364" y="310138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https://www.flaticon.com/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E00463-BCE7-47A7-9ECF-ED710352057F}"/>
                </a:ext>
              </a:extLst>
            </p:cNvPr>
            <p:cNvSpPr txBox="1"/>
            <p:nvPr/>
          </p:nvSpPr>
          <p:spPr>
            <a:xfrm>
              <a:off x="1737982" y="1994390"/>
              <a:ext cx="96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https://namu.wiki/w/%EB%82%98%EB%AC%B4%EC%9C%84%ED%82%A4:%EB%8C%80%EB%AC%B8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31A557-61FC-489B-9065-31477BD24C3E}"/>
                </a:ext>
              </a:extLst>
            </p:cNvPr>
            <p:cNvSpPr txBox="1"/>
            <p:nvPr/>
          </p:nvSpPr>
          <p:spPr>
            <a:xfrm>
              <a:off x="1837364" y="3998164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문명전쟁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아르케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http://www.inven.co.kr/webzine/news/?news=75212&amp;site=arche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CD1627-C64F-453A-BF03-4CEC9832657A}"/>
                </a:ext>
              </a:extLst>
            </p:cNvPr>
            <p:cNvSpPr txBox="1"/>
            <p:nvPr/>
          </p:nvSpPr>
          <p:spPr>
            <a:xfrm>
              <a:off x="1837364" y="4305940"/>
              <a:ext cx="7792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키보드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https://www.apple.com/kr/shop/product/MQ5L2KH/A/magic-keyboard-%ED%95%9C%EA%B5%AD%EC%96%B4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FF721-33EB-4F3C-9C0E-A763BA67DB1A}"/>
                </a:ext>
              </a:extLst>
            </p:cNvPr>
            <p:cNvSpPr txBox="1"/>
            <p:nvPr/>
          </p:nvSpPr>
          <p:spPr>
            <a:xfrm>
              <a:off x="1837364" y="482916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포켓몬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http://blog.daum.net/kongmyoung8189/28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BD8F72-1C4E-4FAB-9AFD-9C0DF602438C}"/>
                </a:ext>
              </a:extLst>
            </p:cNvPr>
            <p:cNvSpPr txBox="1"/>
            <p:nvPr/>
          </p:nvSpPr>
          <p:spPr>
            <a:xfrm>
              <a:off x="1837364" y="5136937"/>
              <a:ext cx="8461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토탈리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어큐레이트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배틀 시뮬레이터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https://www.youtube.com/watch?v=OtU4WyQ5MoM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https://www.youtube.com/watch?v=sH8q3pjI9hE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FFCDF-2722-4234-87F0-39C7639DA0DB}"/>
                </a:ext>
              </a:extLst>
            </p:cNvPr>
            <p:cNvSpPr txBox="1"/>
            <p:nvPr/>
          </p:nvSpPr>
          <p:spPr>
            <a:xfrm>
              <a:off x="1837363" y="5875601"/>
              <a:ext cx="9050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원신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http://web.humoruniv.com/board/humor/read.html?table=thema2&amp;number=1069676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1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5475B8-D935-44A9-9C81-75725F46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712BA6-5191-4FAE-A877-C40734B943A7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AA4D7D-3D19-4E5C-8200-BB2EFBF783D6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E5B1-4381-4D28-A6E2-393B1E7E01B3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BAE312-9B13-4369-8572-371E330322F4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77EA152-758E-4F9C-8643-694A1C951A71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64DE8903-D154-43E8-8791-DD110F004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56D6E1-073D-4394-8951-FF9FE12467E1}"/>
              </a:ext>
            </a:extLst>
          </p:cNvPr>
          <p:cNvSpPr txBox="1"/>
          <p:nvPr/>
        </p:nvSpPr>
        <p:spPr>
          <a:xfrm>
            <a:off x="4418362" y="2921168"/>
            <a:ext cx="3355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13926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EF8AAA-2441-4837-B3EF-63DE0816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573" y="710384"/>
            <a:ext cx="1380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C8CFDB-257E-421F-A55D-8205A14F6B02}"/>
              </a:ext>
            </a:extLst>
          </p:cNvPr>
          <p:cNvGrpSpPr/>
          <p:nvPr/>
        </p:nvGrpSpPr>
        <p:grpSpPr>
          <a:xfrm>
            <a:off x="2085596" y="809376"/>
            <a:ext cx="3610172" cy="5239247"/>
            <a:chOff x="2812100" y="533228"/>
            <a:chExt cx="3610172" cy="523924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33F9949-3091-47F6-AF20-76B9EEB5F6A5}"/>
                </a:ext>
              </a:extLst>
            </p:cNvPr>
            <p:cNvGrpSpPr/>
            <p:nvPr/>
          </p:nvGrpSpPr>
          <p:grpSpPr>
            <a:xfrm>
              <a:off x="2812100" y="533228"/>
              <a:ext cx="3600000" cy="1116000"/>
              <a:chOff x="7577508" y="724552"/>
              <a:chExt cx="3600000" cy="11160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8731848" y="1010281"/>
                <a:ext cx="2359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1.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게임 소개</a:t>
                </a: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C8A3338-145A-4F2E-B6CF-564DE9840189}"/>
                  </a:ext>
                </a:extLst>
              </p:cNvPr>
              <p:cNvGrpSpPr/>
              <p:nvPr/>
            </p:nvGrpSpPr>
            <p:grpSpPr>
              <a:xfrm>
                <a:off x="7577508" y="724552"/>
                <a:ext cx="3600000" cy="1116000"/>
                <a:chOff x="2657473" y="664871"/>
                <a:chExt cx="3600000" cy="1116000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46BE37C4-3D05-4396-82D9-E81D8F31D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473" y="825669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E5A9D991-6E7F-4492-BE97-0BF0258E30E4}"/>
                    </a:ext>
                  </a:extLst>
                </p:cNvPr>
                <p:cNvGrpSpPr/>
                <p:nvPr/>
              </p:nvGrpSpPr>
              <p:grpSpPr>
                <a:xfrm>
                  <a:off x="2897246" y="664871"/>
                  <a:ext cx="828000" cy="1116000"/>
                  <a:chOff x="6764774" y="1085834"/>
                  <a:chExt cx="828000" cy="1116000"/>
                </a:xfrm>
              </p:grpSpPr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2598A874-DDB2-46DA-9C2C-6C6C3FBC4A76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1085834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D501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" name="그래픽 8">
                    <a:extLst>
                      <a:ext uri="{FF2B5EF4-FFF2-40B4-BE49-F238E27FC236}">
                        <a16:creationId xmlns:a16="http://schemas.microsoft.com/office/drawing/2014/main" id="{29178AA6-3DEE-43D1-98D2-4AA53320B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1261585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745CC1-AB36-4B50-A42F-B9B470CB2040}"/>
                </a:ext>
              </a:extLst>
            </p:cNvPr>
            <p:cNvGrpSpPr/>
            <p:nvPr/>
          </p:nvGrpSpPr>
          <p:grpSpPr>
            <a:xfrm>
              <a:off x="2812100" y="1907643"/>
              <a:ext cx="3600000" cy="1116000"/>
              <a:chOff x="2812100" y="721406"/>
              <a:chExt cx="3600000" cy="111600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969339" y="1010281"/>
                <a:ext cx="2370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연구 분야</a:t>
                </a: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F75D841-526A-4AD2-8303-3BFA9A068A41}"/>
                  </a:ext>
                </a:extLst>
              </p:cNvPr>
              <p:cNvGrpSpPr/>
              <p:nvPr/>
            </p:nvGrpSpPr>
            <p:grpSpPr>
              <a:xfrm>
                <a:off x="2812100" y="721406"/>
                <a:ext cx="3600000" cy="1116000"/>
                <a:chOff x="2812100" y="721406"/>
                <a:chExt cx="3600000" cy="1116000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11EBE2DD-78C0-4276-8009-F59AE90DE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2100" y="885350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1F71DB9-A038-4422-9514-DB85D3BEB6ED}"/>
                    </a:ext>
                  </a:extLst>
                </p:cNvPr>
                <p:cNvGrpSpPr/>
                <p:nvPr/>
              </p:nvGrpSpPr>
              <p:grpSpPr>
                <a:xfrm>
                  <a:off x="3051339" y="721406"/>
                  <a:ext cx="828000" cy="1116000"/>
                  <a:chOff x="6764774" y="3831292"/>
                  <a:chExt cx="828000" cy="1116000"/>
                </a:xfrm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9846A2A5-C11F-466D-BB5A-4138387743C5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3831292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3D91E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1" name="그래픽 10">
                    <a:extLst>
                      <a:ext uri="{FF2B5EF4-FFF2-40B4-BE49-F238E27FC236}">
                        <a16:creationId xmlns:a16="http://schemas.microsoft.com/office/drawing/2014/main" id="{632ACE5F-17DE-45AA-B6A3-B3BFF1351E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4005195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C1BAA0-69B0-4B91-8AA0-6BFA63D39130}"/>
                </a:ext>
              </a:extLst>
            </p:cNvPr>
            <p:cNvGrpSpPr/>
            <p:nvPr/>
          </p:nvGrpSpPr>
          <p:grpSpPr>
            <a:xfrm>
              <a:off x="2812100" y="3282059"/>
              <a:ext cx="3600000" cy="1116000"/>
              <a:chOff x="7577508" y="2601818"/>
              <a:chExt cx="3600000" cy="111600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731848" y="2887546"/>
                <a:ext cx="20506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3.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팀 소개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64B953E-D5E8-4C4F-8386-3B058CD12305}"/>
                  </a:ext>
                </a:extLst>
              </p:cNvPr>
              <p:cNvGrpSpPr/>
              <p:nvPr/>
            </p:nvGrpSpPr>
            <p:grpSpPr>
              <a:xfrm>
                <a:off x="7577508" y="2601818"/>
                <a:ext cx="3600000" cy="1116000"/>
                <a:chOff x="7880175" y="664871"/>
                <a:chExt cx="3600000" cy="1116000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5D5671E-A867-4E42-91A2-F174974BBA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0175" y="825669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8F62ECC9-AC60-4ACA-BEDC-0B2F7EC04A6C}"/>
                    </a:ext>
                  </a:extLst>
                </p:cNvPr>
                <p:cNvGrpSpPr/>
                <p:nvPr/>
              </p:nvGrpSpPr>
              <p:grpSpPr>
                <a:xfrm>
                  <a:off x="8121099" y="664871"/>
                  <a:ext cx="828000" cy="1116000"/>
                  <a:chOff x="6764774" y="2458563"/>
                  <a:chExt cx="828000" cy="1116000"/>
                </a:xfrm>
              </p:grpSpPr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555A811C-C08E-4712-AFE4-4DC64ED8A7E5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2458563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3DC147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3" name="그래픽 12">
                    <a:extLst>
                      <a:ext uri="{FF2B5EF4-FFF2-40B4-BE49-F238E27FC236}">
                        <a16:creationId xmlns:a16="http://schemas.microsoft.com/office/drawing/2014/main" id="{18165CA7-B49A-425C-9029-B583526B15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2635784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26CC89C-ABE2-42E5-A773-0DEE1B89EED8}"/>
                </a:ext>
              </a:extLst>
            </p:cNvPr>
            <p:cNvGrpSpPr/>
            <p:nvPr/>
          </p:nvGrpSpPr>
          <p:grpSpPr>
            <a:xfrm>
              <a:off x="2812100" y="4656475"/>
              <a:ext cx="3610172" cy="1116000"/>
              <a:chOff x="2373432" y="3438066"/>
              <a:chExt cx="3610172" cy="111600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530671" y="3744125"/>
                <a:ext cx="24529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4.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차후 계획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FC03B8C-0382-41E5-BE08-CA0E1A717D46}"/>
                  </a:ext>
                </a:extLst>
              </p:cNvPr>
              <p:cNvGrpSpPr/>
              <p:nvPr/>
            </p:nvGrpSpPr>
            <p:grpSpPr>
              <a:xfrm>
                <a:off x="2373432" y="3438066"/>
                <a:ext cx="3600000" cy="1116000"/>
                <a:chOff x="2812100" y="2601818"/>
                <a:chExt cx="3600000" cy="1116000"/>
              </a:xfrm>
            </p:grpSpPr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4FDBE09-D3A4-4FB5-9684-73B262FAE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2100" y="2779039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2DB7DA2-11DD-4591-BACE-01CDEB56C771}"/>
                    </a:ext>
                  </a:extLst>
                </p:cNvPr>
                <p:cNvGrpSpPr/>
                <p:nvPr/>
              </p:nvGrpSpPr>
              <p:grpSpPr>
                <a:xfrm>
                  <a:off x="3051339" y="2601818"/>
                  <a:ext cx="828000" cy="1116000"/>
                  <a:chOff x="6764774" y="5204021"/>
                  <a:chExt cx="828000" cy="1116000"/>
                </a:xfrm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60965CC6-B6D7-4CED-87CE-D82D1599F17C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5204021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FDD91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5" name="그래픽 14">
                    <a:extLst>
                      <a:ext uri="{FF2B5EF4-FFF2-40B4-BE49-F238E27FC236}">
                        <a16:creationId xmlns:a16="http://schemas.microsoft.com/office/drawing/2014/main" id="{3684BA98-53F4-47E6-ABEB-E0141E6DCD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5375376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20935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목적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9C2F21-4D30-4353-A326-224C5C5DE084}"/>
              </a:ext>
            </a:extLst>
          </p:cNvPr>
          <p:cNvGrpSpPr/>
          <p:nvPr/>
        </p:nvGrpSpPr>
        <p:grpSpPr>
          <a:xfrm>
            <a:off x="2146065" y="1994101"/>
            <a:ext cx="7899869" cy="2869797"/>
            <a:chOff x="2146065" y="2174832"/>
            <a:chExt cx="7899869" cy="28697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93613-4E68-4595-9D86-FE9B3BBD0F99}"/>
                </a:ext>
              </a:extLst>
            </p:cNvPr>
            <p:cNvSpPr txBox="1"/>
            <p:nvPr/>
          </p:nvSpPr>
          <p:spPr>
            <a:xfrm>
              <a:off x="2146065" y="2174832"/>
              <a:ext cx="7899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개발하는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멀티플레이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PVP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F723F-87EF-4817-9931-070A62B6145E}"/>
                </a:ext>
              </a:extLst>
            </p:cNvPr>
            <p:cNvSpPr txBox="1"/>
            <p:nvPr/>
          </p:nvSpPr>
          <p:spPr>
            <a:xfrm>
              <a:off x="2146065" y="3317343"/>
              <a:ext cx="7410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IOCP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활용한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4AB6F-A0F6-45C6-BCCE-E5CFC0141E7C}"/>
                </a:ext>
              </a:extLst>
            </p:cNvPr>
            <p:cNvSpPr txBox="1"/>
            <p:nvPr/>
          </p:nvSpPr>
          <p:spPr>
            <a:xfrm>
              <a:off x="2146065" y="4459854"/>
              <a:ext cx="67788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만화와 같은 느낌을 주는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sz="3200" dirty="0" err="1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56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B9D14FA-3017-4146-BC0F-391917C5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67" y="1794848"/>
            <a:ext cx="4091666" cy="230156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B4639B-DBF8-42DC-BF34-AFD942D81D9D}"/>
              </a:ext>
            </a:extLst>
          </p:cNvPr>
          <p:cNvCxnSpPr/>
          <p:nvPr/>
        </p:nvCxnSpPr>
        <p:spPr>
          <a:xfrm>
            <a:off x="6410036" y="1143808"/>
            <a:ext cx="0" cy="5040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4BEEBE-AA65-4068-92B0-86918D422495}"/>
              </a:ext>
            </a:extLst>
          </p:cNvPr>
          <p:cNvSpPr txBox="1"/>
          <p:nvPr/>
        </p:nvSpPr>
        <p:spPr>
          <a:xfrm>
            <a:off x="6884504" y="4352037"/>
            <a:ext cx="4221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툰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셰이딩을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기반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중세풍의 캐릭터들을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조종하는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인칭 중세 전투를 구현한다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15 vs 15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전투로 상대방의 영토를 빼앗는 영토 전쟁을 벌인다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77D66A-F566-40D1-BBBB-634C411C12FD}"/>
              </a:ext>
            </a:extLst>
          </p:cNvPr>
          <p:cNvSpPr txBox="1"/>
          <p:nvPr/>
        </p:nvSpPr>
        <p:spPr>
          <a:xfrm>
            <a:off x="6884504" y="1229977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컨셉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1F88B3-322F-41C4-9688-D80510A0BE5F}"/>
              </a:ext>
            </a:extLst>
          </p:cNvPr>
          <p:cNvGrpSpPr/>
          <p:nvPr/>
        </p:nvGrpSpPr>
        <p:grpSpPr>
          <a:xfrm>
            <a:off x="1302331" y="1454010"/>
            <a:ext cx="4501689" cy="4729798"/>
            <a:chOff x="1053537" y="1454010"/>
            <a:chExt cx="4501689" cy="4729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444B-BF52-4B2D-A407-D6B4D45E1702}"/>
                </a:ext>
              </a:extLst>
            </p:cNvPr>
            <p:cNvSpPr txBox="1"/>
            <p:nvPr/>
          </p:nvSpPr>
          <p:spPr>
            <a:xfrm>
              <a:off x="1053537" y="3878776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인원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1959C6-D614-42A5-82FE-DB9E5A46F34E}"/>
                </a:ext>
              </a:extLst>
            </p:cNvPr>
            <p:cNvSpPr txBox="1"/>
            <p:nvPr/>
          </p:nvSpPr>
          <p:spPr>
            <a:xfrm>
              <a:off x="3736363" y="3878776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시점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09850-9D97-4796-9ECA-797641694804}"/>
                </a:ext>
              </a:extLst>
            </p:cNvPr>
            <p:cNvSpPr txBox="1"/>
            <p:nvPr/>
          </p:nvSpPr>
          <p:spPr>
            <a:xfrm>
              <a:off x="1053538" y="1454010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장르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78C865-AF31-4CFC-A0FF-577DD141FE4A}"/>
                </a:ext>
              </a:extLst>
            </p:cNvPr>
            <p:cNvSpPr txBox="1"/>
            <p:nvPr/>
          </p:nvSpPr>
          <p:spPr>
            <a:xfrm>
              <a:off x="1315395" y="3322588"/>
              <a:ext cx="1636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멀티플레이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PVP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95F53F-BD55-44D7-8434-9673946E9BFD}"/>
                </a:ext>
              </a:extLst>
            </p:cNvPr>
            <p:cNvSpPr txBox="1"/>
            <p:nvPr/>
          </p:nvSpPr>
          <p:spPr>
            <a:xfrm>
              <a:off x="1556736" y="5845254"/>
              <a:ext cx="1178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최대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CCF5D3-08EB-450E-97A3-86C091D647FF}"/>
                </a:ext>
              </a:extLst>
            </p:cNvPr>
            <p:cNvSpPr txBox="1"/>
            <p:nvPr/>
          </p:nvSpPr>
          <p:spPr>
            <a:xfrm>
              <a:off x="4251111" y="5845254"/>
              <a:ext cx="1304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인칭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3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인칭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4BC3ACE2-C602-4ACC-8AEE-CC328B78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93538" y="2078180"/>
              <a:ext cx="1080000" cy="1080000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0946E10-C5DD-4DF3-8676-9F02431D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03580" y="4420846"/>
              <a:ext cx="1260000" cy="1260000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D4B22F23-8AE4-4F96-8817-945E739E2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73171" y="4420846"/>
              <a:ext cx="1260000" cy="126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16FD3A-D6AE-45BC-9308-FEE0ADF8E7E5}"/>
                </a:ext>
              </a:extLst>
            </p:cNvPr>
            <p:cNvSpPr txBox="1"/>
            <p:nvPr/>
          </p:nvSpPr>
          <p:spPr>
            <a:xfrm>
              <a:off x="3736445" y="1454010"/>
              <a:ext cx="720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시간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3BF1F6DC-8D97-4168-A0FA-ED6684E99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73171" y="1988180"/>
              <a:ext cx="1260000" cy="1260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89940E-1274-439B-B504-9E67CE4ED642}"/>
                </a:ext>
              </a:extLst>
            </p:cNvPr>
            <p:cNvSpPr txBox="1"/>
            <p:nvPr/>
          </p:nvSpPr>
          <p:spPr>
            <a:xfrm>
              <a:off x="4577395" y="3322588"/>
              <a:ext cx="651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16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타 게임과의 차별성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D5285C-FDFC-4D44-810F-35B5614A9868}"/>
              </a:ext>
            </a:extLst>
          </p:cNvPr>
          <p:cNvGrpSpPr/>
          <p:nvPr/>
        </p:nvGrpSpPr>
        <p:grpSpPr>
          <a:xfrm>
            <a:off x="2337758" y="2245580"/>
            <a:ext cx="7516484" cy="2366839"/>
            <a:chOff x="1904607" y="1834668"/>
            <a:chExt cx="7516484" cy="23668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2CF50E-6A66-4E43-991E-AE11C32A29CF}"/>
                </a:ext>
              </a:extLst>
            </p:cNvPr>
            <p:cNvSpPr txBox="1"/>
            <p:nvPr/>
          </p:nvSpPr>
          <p:spPr>
            <a:xfrm>
              <a:off x="1904607" y="2818539"/>
              <a:ext cx="7516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분대의 리더인 </a:t>
              </a:r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분대장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 존재하며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추가적인 능력을 부여 받는다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21B58-D091-4725-B716-95F0AECE4783}"/>
                </a:ext>
              </a:extLst>
            </p:cNvPr>
            <p:cNvSpPr txBox="1"/>
            <p:nvPr/>
          </p:nvSpPr>
          <p:spPr>
            <a:xfrm>
              <a:off x="1904607" y="3801397"/>
              <a:ext cx="751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분대장을 중심으로 한 협동 플레이를 경험할 수 있다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5D0BF3-1E2E-4D4D-8CFB-DBFC8F5C7441}"/>
                </a:ext>
              </a:extLst>
            </p:cNvPr>
            <p:cNvSpPr txBox="1"/>
            <p:nvPr/>
          </p:nvSpPr>
          <p:spPr>
            <a:xfrm>
              <a:off x="1904607" y="1834668"/>
              <a:ext cx="68248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두 팀은 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 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 단위의 </a:t>
              </a:r>
              <a:r>
                <a:rPr lang="en-US" altLang="ko-KR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 분대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</a:t>
              </a:r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이루어져 있다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60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필드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483351-B388-4B4D-8C2D-7064586C15F4}"/>
              </a:ext>
            </a:extLst>
          </p:cNvPr>
          <p:cNvGrpSpPr/>
          <p:nvPr/>
        </p:nvGrpSpPr>
        <p:grpSpPr>
          <a:xfrm>
            <a:off x="7517572" y="6062005"/>
            <a:ext cx="1496686" cy="293775"/>
            <a:chOff x="9794633" y="6062575"/>
            <a:chExt cx="1496686" cy="29377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5C4F8DF-9EDD-4F7F-AD80-A7F2AF18ACA3}"/>
                </a:ext>
              </a:extLst>
            </p:cNvPr>
            <p:cNvGrpSpPr/>
            <p:nvPr/>
          </p:nvGrpSpPr>
          <p:grpSpPr>
            <a:xfrm>
              <a:off x="9794633" y="6094740"/>
              <a:ext cx="180000" cy="252000"/>
              <a:chOff x="3179277" y="1806991"/>
              <a:chExt cx="288000" cy="384209"/>
            </a:xfrm>
          </p:grpSpPr>
          <p:sp>
            <p:nvSpPr>
              <p:cNvPr id="23" name="물결 22">
                <a:extLst>
                  <a:ext uri="{FF2B5EF4-FFF2-40B4-BE49-F238E27FC236}">
                    <a16:creationId xmlns:a16="http://schemas.microsoft.com/office/drawing/2014/main" id="{63B62985-EB64-45FF-88D2-04D6803F72E3}"/>
                  </a:ext>
                </a:extLst>
              </p:cNvPr>
              <p:cNvSpPr/>
              <p:nvPr/>
            </p:nvSpPr>
            <p:spPr>
              <a:xfrm>
                <a:off x="3179277" y="1806991"/>
                <a:ext cx="288000" cy="252000"/>
              </a:xfrm>
              <a:prstGeom prst="wav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82D5D50-9563-4814-8879-8F6B676431B2}"/>
                  </a:ext>
                </a:extLst>
              </p:cNvPr>
              <p:cNvCxnSpPr/>
              <p:nvPr/>
            </p:nvCxnSpPr>
            <p:spPr>
              <a:xfrm>
                <a:off x="3185974" y="1941755"/>
                <a:ext cx="0" cy="2494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B5EACC-BF9B-4DDF-ADF7-37F24C9C1FEC}"/>
                </a:ext>
              </a:extLst>
            </p:cNvPr>
            <p:cNvSpPr txBox="1"/>
            <p:nvPr/>
          </p:nvSpPr>
          <p:spPr>
            <a:xfrm>
              <a:off x="9974633" y="6094740"/>
              <a:ext cx="5763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리스폰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3A2940F6-450D-401E-B942-E2D87C24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979" y="6062575"/>
              <a:ext cx="288000" cy="288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31BD74-D0DA-450C-A112-C68288386CB7}"/>
                </a:ext>
              </a:extLst>
            </p:cNvPr>
            <p:cNvSpPr txBox="1"/>
            <p:nvPr/>
          </p:nvSpPr>
          <p:spPr>
            <a:xfrm>
              <a:off x="10838979" y="6094740"/>
              <a:ext cx="4523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왕궁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27F6266-1F20-4B3C-A5B0-998D83ADFB42}"/>
              </a:ext>
            </a:extLst>
          </p:cNvPr>
          <p:cNvSpPr txBox="1"/>
          <p:nvPr/>
        </p:nvSpPr>
        <p:spPr>
          <a:xfrm>
            <a:off x="1403849" y="2152623"/>
            <a:ext cx="52277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필드는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100m X 75m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크기로 되어있다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장소는 각 진영에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개씩 존재한다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장소를 선택해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리스폰한다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필드의 양 끝에는 각 팀의 성이 존재한다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상대방이 성을 점령하지 못하게 막아라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70774A-4CAA-4887-B9F7-BED4FBA3EA27}"/>
              </a:ext>
            </a:extLst>
          </p:cNvPr>
          <p:cNvGrpSpPr/>
          <p:nvPr/>
        </p:nvGrpSpPr>
        <p:grpSpPr>
          <a:xfrm>
            <a:off x="7966269" y="1087125"/>
            <a:ext cx="3098880" cy="4965840"/>
            <a:chOff x="8254920" y="1513526"/>
            <a:chExt cx="3098880" cy="49658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262FC6-C106-499F-88AF-8715E82F7670}"/>
                </a:ext>
              </a:extLst>
            </p:cNvPr>
            <p:cNvSpPr txBox="1"/>
            <p:nvPr/>
          </p:nvSpPr>
          <p:spPr>
            <a:xfrm>
              <a:off x="9302909" y="6202367"/>
              <a:ext cx="6191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100m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B514B6-426D-4280-932D-9464D31880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6801" y="4071741"/>
              <a:ext cx="0" cy="2013785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6EB9882-E8B7-4C99-A0B8-2336A585E32A}"/>
                </a:ext>
              </a:extLst>
            </p:cNvPr>
            <p:cNvCxnSpPr>
              <a:cxnSpLocks/>
            </p:cNvCxnSpPr>
            <p:nvPr/>
          </p:nvCxnSpPr>
          <p:spPr>
            <a:xfrm>
              <a:off x="8254920" y="6204906"/>
              <a:ext cx="2715084" cy="0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7D7D32-F552-448E-8164-1640C54761BB}"/>
                </a:ext>
              </a:extLst>
            </p:cNvPr>
            <p:cNvSpPr txBox="1"/>
            <p:nvPr/>
          </p:nvSpPr>
          <p:spPr>
            <a:xfrm rot="16200000">
              <a:off x="10937948" y="4940133"/>
              <a:ext cx="554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75m</a:t>
              </a:r>
            </a:p>
          </p:txBody>
        </p:sp>
        <p:pic>
          <p:nvPicPr>
            <p:cNvPr id="14" name="그림 13" descr="텍스트, 하늘, 다른이(가) 표시된 사진&#10;&#10;자동 생성된 설명">
              <a:extLst>
                <a:ext uri="{FF2B5EF4-FFF2-40B4-BE49-F238E27FC236}">
                  <a16:creationId xmlns:a16="http://schemas.microsoft.com/office/drawing/2014/main" id="{3FBC69F6-382D-4F1D-AA71-0A33C154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20" y="1513526"/>
              <a:ext cx="2715084" cy="45720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33DE52-C9E7-4F46-8AD1-AAF1C0D8F8CC}"/>
              </a:ext>
            </a:extLst>
          </p:cNvPr>
          <p:cNvGrpSpPr/>
          <p:nvPr/>
        </p:nvGrpSpPr>
        <p:grpSpPr>
          <a:xfrm>
            <a:off x="8907845" y="3850917"/>
            <a:ext cx="212825" cy="324000"/>
            <a:chOff x="6804000" y="5004000"/>
            <a:chExt cx="212825" cy="324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49A022-0D43-45D5-B72C-746223A132C4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A54B578-066C-4939-928E-10AD65127A46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E8CFB-7880-4376-B8EE-5874C29055B5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E10E2D4-0670-4FCB-B5BD-A6B134852F71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79CC959-DB66-4EC7-999E-3B5B67A06F98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BC16766-0838-4F9E-B545-C288077DE1FF}"/>
              </a:ext>
            </a:extLst>
          </p:cNvPr>
          <p:cNvGrpSpPr/>
          <p:nvPr/>
        </p:nvGrpSpPr>
        <p:grpSpPr>
          <a:xfrm>
            <a:off x="8397775" y="4491281"/>
            <a:ext cx="212825" cy="324000"/>
            <a:chOff x="6804000" y="5004000"/>
            <a:chExt cx="212825" cy="32400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A7F35CB-0C1E-41B1-A417-4AC576418770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96808EA-371C-4B4D-8E7F-135AE95BA4E0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1F19F3-CEE9-41C7-A002-897EA02E1B1B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5D2AE45-28B2-4A90-B2E8-09D0D05C2493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3217F06-824F-4C21-A951-701C14C4FDF6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78EB5C3-9BD5-4CC3-8D2F-C5D92CB75177}"/>
              </a:ext>
            </a:extLst>
          </p:cNvPr>
          <p:cNvGrpSpPr/>
          <p:nvPr/>
        </p:nvGrpSpPr>
        <p:grpSpPr>
          <a:xfrm>
            <a:off x="8610600" y="5218787"/>
            <a:ext cx="212825" cy="324000"/>
            <a:chOff x="6804000" y="5004000"/>
            <a:chExt cx="212825" cy="32400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8A7D573-4452-46B1-8972-1EF9600005FD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E4C986D-203F-4169-BF86-924CB1EF1DA9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DA85CDB-2CE1-42CB-BC39-85D75E1840FB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C99E554-AC4D-4734-B9B1-8BA8CA814376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816F97D-8B6C-46C7-A7B4-E1FFF9462AFE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28423F5-26CF-4D1F-AD29-0DC85076F87C}"/>
              </a:ext>
            </a:extLst>
          </p:cNvPr>
          <p:cNvGrpSpPr/>
          <p:nvPr/>
        </p:nvGrpSpPr>
        <p:grpSpPr>
          <a:xfrm flipH="1">
            <a:off x="9982200" y="4492331"/>
            <a:ext cx="212825" cy="324000"/>
            <a:chOff x="6804000" y="5004000"/>
            <a:chExt cx="212825" cy="324000"/>
          </a:xfrm>
          <a:solidFill>
            <a:srgbClr val="FF0000"/>
          </a:solidFill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00C91C3-3982-4079-87B7-F625C13D0423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6867D4-4A24-4EB1-A4C7-7553CF592338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3C81A7D-AAF8-449B-A72C-C83308089169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3971F24-CFDE-4CE2-AEB3-1C5B4428EFD2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B318A69-80EE-4475-9041-598F88F7CA28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8782F1E-8519-4CFB-98F6-0A3253C3C6B2}"/>
              </a:ext>
            </a:extLst>
          </p:cNvPr>
          <p:cNvGrpSpPr/>
          <p:nvPr/>
        </p:nvGrpSpPr>
        <p:grpSpPr>
          <a:xfrm flipH="1">
            <a:off x="9524975" y="5218787"/>
            <a:ext cx="212825" cy="324000"/>
            <a:chOff x="6804000" y="5004000"/>
            <a:chExt cx="212825" cy="324000"/>
          </a:xfrm>
          <a:solidFill>
            <a:srgbClr val="FF0000"/>
          </a:solidFill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2854F022-1AF9-4D6E-BB5E-3C27245BF8C1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A132DE-FB13-4E9F-A415-8C0DE86115A2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4BBE4A9-B071-47AB-8536-B1E98D365AEE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F456B8-E0AF-4F78-B9FE-19473A0CD49E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2075C7C-9D27-4728-B60F-CB174D4F820E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3FA2EAC-B61F-451E-BC5C-1E562D48436E}"/>
              </a:ext>
            </a:extLst>
          </p:cNvPr>
          <p:cNvGrpSpPr/>
          <p:nvPr/>
        </p:nvGrpSpPr>
        <p:grpSpPr>
          <a:xfrm flipH="1">
            <a:off x="9794599" y="3851967"/>
            <a:ext cx="212825" cy="324000"/>
            <a:chOff x="6804000" y="5004000"/>
            <a:chExt cx="212825" cy="324000"/>
          </a:xfrm>
          <a:solidFill>
            <a:srgbClr val="FF0000"/>
          </a:solidFill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E4D20793-B3C4-4289-996F-CE61C4C42DFD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E222904-73B3-4AAC-8C35-61A26544981F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F74EA00-48BE-4F3D-A78C-C1BDB9FB83BD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6310360-DEB0-4AAE-AE1A-0044124A5745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7A00386-3907-4263-A4D8-E508A6136156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E7A1B4-B9A6-4D82-A5C8-A6D56F92564D}"/>
              </a:ext>
            </a:extLst>
          </p:cNvPr>
          <p:cNvGrpSpPr/>
          <p:nvPr/>
        </p:nvGrpSpPr>
        <p:grpSpPr>
          <a:xfrm>
            <a:off x="9052516" y="6150489"/>
            <a:ext cx="278858" cy="108336"/>
            <a:chOff x="9164831" y="6150321"/>
            <a:chExt cx="278858" cy="108336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2A5574B3-2C4E-40D8-8330-8315B28576BA}"/>
                </a:ext>
              </a:extLst>
            </p:cNvPr>
            <p:cNvSpPr/>
            <p:nvPr/>
          </p:nvSpPr>
          <p:spPr>
            <a:xfrm>
              <a:off x="9164831" y="6150657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52174DA-8AE3-4DD8-A6E9-A91E8BDB6E00}"/>
                </a:ext>
              </a:extLst>
            </p:cNvPr>
            <p:cNvSpPr/>
            <p:nvPr/>
          </p:nvSpPr>
          <p:spPr>
            <a:xfrm flipH="1">
              <a:off x="9335689" y="6150321"/>
              <a:ext cx="108000" cy="1080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0066F50-DC5B-494E-B96E-DB4DCCBD3CE4}"/>
              </a:ext>
            </a:extLst>
          </p:cNvPr>
          <p:cNvSpPr txBox="1"/>
          <p:nvPr/>
        </p:nvSpPr>
        <p:spPr>
          <a:xfrm>
            <a:off x="9302257" y="6094957"/>
            <a:ext cx="892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플레이어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56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플레이어</a:t>
              </a:r>
            </a:p>
          </p:txBody>
        </p:sp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C9166E90-65EC-4D7D-944B-A5B802FC6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363" y="2387981"/>
            <a:ext cx="2592000" cy="2592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2D9F8A-9FD3-48E3-BD48-1C95C2DC10F8}"/>
              </a:ext>
            </a:extLst>
          </p:cNvPr>
          <p:cNvCxnSpPr>
            <a:cxnSpLocks/>
          </p:cNvCxnSpPr>
          <p:nvPr/>
        </p:nvCxnSpPr>
        <p:spPr>
          <a:xfrm>
            <a:off x="3750001" y="2652216"/>
            <a:ext cx="0" cy="224769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F9BEC8-3664-4C69-B9CE-70A0518206B2}"/>
              </a:ext>
            </a:extLst>
          </p:cNvPr>
          <p:cNvCxnSpPr>
            <a:cxnSpLocks/>
          </p:cNvCxnSpPr>
          <p:nvPr/>
        </p:nvCxnSpPr>
        <p:spPr>
          <a:xfrm flipH="1">
            <a:off x="1990992" y="5064125"/>
            <a:ext cx="133846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493BF3-158D-4EFD-B6D8-F7087E551307}"/>
              </a:ext>
            </a:extLst>
          </p:cNvPr>
          <p:cNvSpPr txBox="1"/>
          <p:nvPr/>
        </p:nvSpPr>
        <p:spPr>
          <a:xfrm>
            <a:off x="4583154" y="2100813"/>
            <a:ext cx="308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 - 100  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68E8EB-F5E5-4F01-BFED-354802011C3D}"/>
              </a:ext>
            </a:extLst>
          </p:cNvPr>
          <p:cNvSpPr txBox="1"/>
          <p:nvPr/>
        </p:nvSpPr>
        <p:spPr>
          <a:xfrm>
            <a:off x="4583155" y="2658445"/>
            <a:ext cx="25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스테미너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- 100     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0B225B-00AC-4145-BC82-40C975FD4783}"/>
              </a:ext>
            </a:extLst>
          </p:cNvPr>
          <p:cNvSpPr txBox="1"/>
          <p:nvPr/>
        </p:nvSpPr>
        <p:spPr>
          <a:xfrm>
            <a:off x="4583154" y="3216078"/>
            <a:ext cx="394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속도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- 5m/s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147338-4A33-46D3-BA7C-0AA4D2EDC4BB}"/>
              </a:ext>
            </a:extLst>
          </p:cNvPr>
          <p:cNvSpPr txBox="1"/>
          <p:nvPr/>
        </p:nvSpPr>
        <p:spPr>
          <a:xfrm>
            <a:off x="4583155" y="4336811"/>
            <a:ext cx="430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공격 속도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- 1Attack/2s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0A395-C9EE-4EBB-9D77-FE0A41D3CB0B}"/>
              </a:ext>
            </a:extLst>
          </p:cNvPr>
          <p:cNvSpPr txBox="1"/>
          <p:nvPr/>
        </p:nvSpPr>
        <p:spPr>
          <a:xfrm>
            <a:off x="4583155" y="4899911"/>
            <a:ext cx="677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Idle/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걷기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뛰기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앉기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점프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피격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563C5-F976-490A-AEB0-325025015624}"/>
              </a:ext>
            </a:extLst>
          </p:cNvPr>
          <p:cNvSpPr txBox="1"/>
          <p:nvPr/>
        </p:nvSpPr>
        <p:spPr>
          <a:xfrm>
            <a:off x="4583154" y="1317804"/>
            <a:ext cx="3942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디폴트 캐릭터 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A7EBAF-82F6-4175-914C-47BE9478D560}"/>
              </a:ext>
            </a:extLst>
          </p:cNvPr>
          <p:cNvSpPr txBox="1"/>
          <p:nvPr/>
        </p:nvSpPr>
        <p:spPr>
          <a:xfrm>
            <a:off x="4583154" y="3773711"/>
            <a:ext cx="447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 속도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- 10m/s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4AF9E-FB7B-496A-8CCB-8912DFA31F6B}"/>
              </a:ext>
            </a:extLst>
          </p:cNvPr>
          <p:cNvSpPr txBox="1"/>
          <p:nvPr/>
        </p:nvSpPr>
        <p:spPr>
          <a:xfrm rot="16200000">
            <a:off x="3605757" y="3530092"/>
            <a:ext cx="79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12670D-6D0B-4D1B-A0CF-C46F3BBEC729}"/>
              </a:ext>
            </a:extLst>
          </p:cNvPr>
          <p:cNvSpPr txBox="1"/>
          <p:nvPr/>
        </p:nvSpPr>
        <p:spPr>
          <a:xfrm>
            <a:off x="2328383" y="5148267"/>
            <a:ext cx="71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677E06-6804-406A-A62F-65E2C71145F8}"/>
              </a:ext>
            </a:extLst>
          </p:cNvPr>
          <p:cNvSpPr txBox="1"/>
          <p:nvPr/>
        </p:nvSpPr>
        <p:spPr>
          <a:xfrm>
            <a:off x="2323254" y="1971075"/>
            <a:ext cx="828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전사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3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조작키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93C2333-A96C-4EA9-8E4C-28677BD8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99" y="1512255"/>
            <a:ext cx="6300000" cy="23255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B910CB-107C-4A9F-BE91-7F157F3B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16" y="1415028"/>
            <a:ext cx="2520000" cy="252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AC2877-85F5-452C-83B0-88882AC5B97C}"/>
              </a:ext>
            </a:extLst>
          </p:cNvPr>
          <p:cNvSpPr/>
          <p:nvPr/>
        </p:nvSpPr>
        <p:spPr>
          <a:xfrm>
            <a:off x="2369307" y="2530556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097251-1017-4CF8-B3E1-83CDDE79B676}"/>
              </a:ext>
            </a:extLst>
          </p:cNvPr>
          <p:cNvSpPr/>
          <p:nvPr/>
        </p:nvSpPr>
        <p:spPr>
          <a:xfrm>
            <a:off x="2419598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0EF58-9FE7-4CDB-9613-000471CCD237}"/>
              </a:ext>
            </a:extLst>
          </p:cNvPr>
          <p:cNvSpPr/>
          <p:nvPr/>
        </p:nvSpPr>
        <p:spPr>
          <a:xfrm>
            <a:off x="2147634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740F1C-86C2-474F-8A55-26BE37E7D659}"/>
              </a:ext>
            </a:extLst>
          </p:cNvPr>
          <p:cNvSpPr/>
          <p:nvPr/>
        </p:nvSpPr>
        <p:spPr>
          <a:xfrm>
            <a:off x="2691562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5D1672-344C-48AA-8B06-FF0B7B5B04C2}"/>
              </a:ext>
            </a:extLst>
          </p:cNvPr>
          <p:cNvSpPr/>
          <p:nvPr/>
        </p:nvSpPr>
        <p:spPr>
          <a:xfrm>
            <a:off x="2805488" y="3319415"/>
            <a:ext cx="1368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Space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8FD54C-66DA-40E0-AB73-F576559EA0F6}"/>
              </a:ext>
            </a:extLst>
          </p:cNvPr>
          <p:cNvSpPr/>
          <p:nvPr/>
        </p:nvSpPr>
        <p:spPr>
          <a:xfrm>
            <a:off x="1741425" y="3067415"/>
            <a:ext cx="549193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Shift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516CA0-99EA-4B87-9EFC-F569E3D34816}"/>
              </a:ext>
            </a:extLst>
          </p:cNvPr>
          <p:cNvSpPr/>
          <p:nvPr/>
        </p:nvSpPr>
        <p:spPr>
          <a:xfrm>
            <a:off x="9214727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5F64E-0ABF-42A4-9BE3-75EFB7FA13C6}"/>
              </a:ext>
            </a:extLst>
          </p:cNvPr>
          <p:cNvSpPr/>
          <p:nvPr/>
        </p:nvSpPr>
        <p:spPr>
          <a:xfrm>
            <a:off x="9802200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EC440-56F3-45BC-AEAF-6EE53CC1D43C}"/>
              </a:ext>
            </a:extLst>
          </p:cNvPr>
          <p:cNvSpPr txBox="1"/>
          <p:nvPr/>
        </p:nvSpPr>
        <p:spPr>
          <a:xfrm>
            <a:off x="1511999" y="4424218"/>
            <a:ext cx="416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WASD -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Shift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달리기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Space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점프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FF30E8-B5DF-4FE6-9ADF-0D9F804CB2B2}"/>
              </a:ext>
            </a:extLst>
          </p:cNvPr>
          <p:cNvSpPr txBox="1"/>
          <p:nvPr/>
        </p:nvSpPr>
        <p:spPr>
          <a:xfrm>
            <a:off x="7131927" y="4424218"/>
            <a:ext cx="284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Left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공격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Right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방어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81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673008" cy="1228387"/>
            <a:chOff x="-1" y="89416"/>
            <a:chExt cx="3673008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591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기술 요소</a:t>
              </a: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303CCC-114E-4DC5-94D4-B96228DFCAB4}"/>
              </a:ext>
            </a:extLst>
          </p:cNvPr>
          <p:cNvGrpSpPr/>
          <p:nvPr/>
        </p:nvGrpSpPr>
        <p:grpSpPr>
          <a:xfrm>
            <a:off x="1734152" y="1729041"/>
            <a:ext cx="4299480" cy="829795"/>
            <a:chOff x="1172111" y="1727839"/>
            <a:chExt cx="4187197" cy="8297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4472C3-4992-4FC0-A9A6-8CE61410DC4A}"/>
                </a:ext>
              </a:extLst>
            </p:cNvPr>
            <p:cNvSpPr txBox="1"/>
            <p:nvPr/>
          </p:nvSpPr>
          <p:spPr>
            <a:xfrm>
              <a:off x="1172111" y="2095969"/>
              <a:ext cx="3780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카툰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렌더링 기반 그래픽</a:t>
              </a:r>
              <a:endParaRPr lang="ko-KR" altLang="en-US" sz="1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15CE09A-1A9F-48AB-BC25-D7271417E17E}"/>
                </a:ext>
              </a:extLst>
            </p:cNvPr>
            <p:cNvSpPr txBox="1"/>
            <p:nvPr/>
          </p:nvSpPr>
          <p:spPr>
            <a:xfrm>
              <a:off x="1172113" y="1727839"/>
              <a:ext cx="418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그래픽을 기반으로 만화 같은 느낌의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437076-1667-47E8-B3D4-1F5F5A1D5A78}"/>
              </a:ext>
            </a:extLst>
          </p:cNvPr>
          <p:cNvGrpSpPr/>
          <p:nvPr/>
        </p:nvGrpSpPr>
        <p:grpSpPr>
          <a:xfrm>
            <a:off x="1734152" y="2716437"/>
            <a:ext cx="4467910" cy="833402"/>
            <a:chOff x="1172112" y="2874077"/>
            <a:chExt cx="4351227" cy="83340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F83E64-8B0D-4BD4-B0ED-5DEE2D34D0FC}"/>
                </a:ext>
              </a:extLst>
            </p:cNvPr>
            <p:cNvSpPr txBox="1"/>
            <p:nvPr/>
          </p:nvSpPr>
          <p:spPr>
            <a:xfrm>
              <a:off x="1172112" y="3245814"/>
              <a:ext cx="24601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디퍼드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endParaRPr lang="ko-KR" altLang="en-US" sz="1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C72F4D4-C6DC-4F6D-A7F7-8E9230FBE9B2}"/>
                </a:ext>
              </a:extLst>
            </p:cNvPr>
            <p:cNvSpPr txBox="1"/>
            <p:nvPr/>
          </p:nvSpPr>
          <p:spPr>
            <a:xfrm>
              <a:off x="1172112" y="2874077"/>
              <a:ext cx="4351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다수의 빛 연산을 하나로 묶어 처리해주는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943F2B-E4AB-4DE7-A987-BC0E3ABA0AF3}"/>
              </a:ext>
            </a:extLst>
          </p:cNvPr>
          <p:cNvGrpSpPr/>
          <p:nvPr/>
        </p:nvGrpSpPr>
        <p:grpSpPr>
          <a:xfrm>
            <a:off x="1734152" y="3710102"/>
            <a:ext cx="3505157" cy="830997"/>
            <a:chOff x="1172112" y="4016323"/>
            <a:chExt cx="3413617" cy="83099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4D7AF89-9A84-4A4F-98D6-BF3C22E6C114}"/>
                </a:ext>
              </a:extLst>
            </p:cNvPr>
            <p:cNvSpPr txBox="1"/>
            <p:nvPr/>
          </p:nvSpPr>
          <p:spPr>
            <a:xfrm>
              <a:off x="1172112" y="4385655"/>
              <a:ext cx="2927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스키닝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애니메이션</a:t>
              </a:r>
              <a:endParaRPr lang="ko-KR" altLang="en-US" sz="1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4169631-4895-459E-8FCB-7D2A0F9E1B7B}"/>
                </a:ext>
              </a:extLst>
            </p:cNvPr>
            <p:cNvSpPr txBox="1"/>
            <p:nvPr/>
          </p:nvSpPr>
          <p:spPr>
            <a:xfrm>
              <a:off x="1172113" y="4016323"/>
              <a:ext cx="34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자연스러운 움직임을 구사하는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DB4FF68-1FC0-4F7B-B0B3-B28E613E9C49}"/>
              </a:ext>
            </a:extLst>
          </p:cNvPr>
          <p:cNvCxnSpPr>
            <a:cxnSpLocks/>
          </p:cNvCxnSpPr>
          <p:nvPr/>
        </p:nvCxnSpPr>
        <p:spPr>
          <a:xfrm>
            <a:off x="6407835" y="1604350"/>
            <a:ext cx="0" cy="446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FA602B-C65F-4262-A5D0-6797337828A0}"/>
              </a:ext>
            </a:extLst>
          </p:cNvPr>
          <p:cNvSpPr txBox="1"/>
          <p:nvPr/>
        </p:nvSpPr>
        <p:spPr>
          <a:xfrm>
            <a:off x="6967389" y="4079434"/>
            <a:ext cx="301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NPC</a:t>
            </a:r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행동 패턴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DB556-E4D9-4980-BBC9-9909EC7099EE}"/>
              </a:ext>
            </a:extLst>
          </p:cNvPr>
          <p:cNvSpPr txBox="1"/>
          <p:nvPr/>
        </p:nvSpPr>
        <p:spPr>
          <a:xfrm>
            <a:off x="6978931" y="4910431"/>
            <a:ext cx="152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5695F5-768E-424C-885C-827C12062C18}"/>
              </a:ext>
            </a:extLst>
          </p:cNvPr>
          <p:cNvSpPr txBox="1"/>
          <p:nvPr/>
        </p:nvSpPr>
        <p:spPr>
          <a:xfrm>
            <a:off x="6972869" y="2098373"/>
            <a:ext cx="331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IOCP </a:t>
            </a:r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사용한 서버 구현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79BF7-78DF-4562-8600-4FF32D35FFCF}"/>
              </a:ext>
            </a:extLst>
          </p:cNvPr>
          <p:cNvSpPr txBox="1"/>
          <p:nvPr/>
        </p:nvSpPr>
        <p:spPr>
          <a:xfrm>
            <a:off x="6972868" y="1729041"/>
            <a:ext cx="324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비동기 접속을 위한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0C491-B45C-45A6-9593-5FDBF6D6C84A}"/>
              </a:ext>
            </a:extLst>
          </p:cNvPr>
          <p:cNvSpPr txBox="1"/>
          <p:nvPr/>
        </p:nvSpPr>
        <p:spPr>
          <a:xfrm>
            <a:off x="6972918" y="3090799"/>
            <a:ext cx="309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오브젝트 충돌 체크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3B480-1066-4E64-B476-B41241FC77B3}"/>
              </a:ext>
            </a:extLst>
          </p:cNvPr>
          <p:cNvSpPr txBox="1"/>
          <p:nvPr/>
        </p:nvSpPr>
        <p:spPr>
          <a:xfrm>
            <a:off x="6970491" y="2719063"/>
            <a:ext cx="348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OBB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충돌체크를 이용한 세밀한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CD1936-C0A3-4E5E-B5EB-7BE912141C1B}"/>
              </a:ext>
            </a:extLst>
          </p:cNvPr>
          <p:cNvSpPr txBox="1"/>
          <p:nvPr/>
        </p:nvSpPr>
        <p:spPr>
          <a:xfrm>
            <a:off x="6978931" y="3710102"/>
            <a:ext cx="279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유한 상태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사용한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98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10128</TotalTime>
  <Words>704</Words>
  <Application>Microsoft Office PowerPoint</Application>
  <PresentationFormat>와이드스크린</PresentationFormat>
  <Paragraphs>227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Wingdings</vt:lpstr>
      <vt:lpstr>Arial</vt:lpstr>
      <vt:lpstr>배달의민족 한나체 Pro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졸작</dc:title>
  <dc:creator>김 지웅</dc:creator>
  <cp:lastModifiedBy>김지웅(2015180007)</cp:lastModifiedBy>
  <cp:revision>264</cp:revision>
  <dcterms:created xsi:type="dcterms:W3CDTF">2020-09-23T03:32:53Z</dcterms:created>
  <dcterms:modified xsi:type="dcterms:W3CDTF">2020-12-13T07:34:34Z</dcterms:modified>
</cp:coreProperties>
</file>